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Slab"/>
      <p:regular r:id="rId18"/>
      <p:bold r:id="rId19"/>
    </p:embeddedFont>
    <p:embeddedFont>
      <p:font typeface="Roboto"/>
      <p:regular r:id="rId20"/>
      <p:bold r:id="rId21"/>
      <p:italic r:id="rId22"/>
      <p:boldItalic r:id="rId23"/>
    </p:embeddedFont>
    <p:embeddedFont>
      <p:font typeface="Roboto Medium"/>
      <p:regular r:id="rId24"/>
      <p:bold r:id="rId25"/>
      <p:italic r:id="rId26"/>
      <p:boldItalic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Helvetica Neue"/>
      <p:regular r:id="rId36"/>
      <p:bold r:id="rId37"/>
      <p:italic r:id="rId38"/>
      <p:boldItalic r:id="rId39"/>
    </p:embeddedFont>
    <p:embeddedFont>
      <p:font typeface="Helvetica Neue Light"/>
      <p:regular r:id="rId40"/>
      <p:bold r:id="rId41"/>
      <p:italic r:id="rId42"/>
      <p:boldItalic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8" roundtripDataSignature="AMtx7mjE8dtvtmeVjoSFg2/4yEN0qs5y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20" Type="http://schemas.openxmlformats.org/officeDocument/2006/relationships/font" Target="fonts/Roboto-regular.fntdata"/><Relationship Id="rId42" Type="http://schemas.openxmlformats.org/officeDocument/2006/relationships/font" Target="fonts/HelveticaNeueLight-italic.fntdata"/><Relationship Id="rId41" Type="http://schemas.openxmlformats.org/officeDocument/2006/relationships/font" Target="fonts/HelveticaNeueLight-bold.fntdata"/><Relationship Id="rId22" Type="http://schemas.openxmlformats.org/officeDocument/2006/relationships/font" Target="fonts/Roboto-italic.fntdata"/><Relationship Id="rId44" Type="http://schemas.openxmlformats.org/officeDocument/2006/relationships/font" Target="fonts/RobotoMono-regular.fntdata"/><Relationship Id="rId21" Type="http://schemas.openxmlformats.org/officeDocument/2006/relationships/font" Target="fonts/Roboto-bold.fntdata"/><Relationship Id="rId43" Type="http://schemas.openxmlformats.org/officeDocument/2006/relationships/font" Target="fonts/HelveticaNeueLight-boldItalic.fntdata"/><Relationship Id="rId24" Type="http://schemas.openxmlformats.org/officeDocument/2006/relationships/font" Target="fonts/RobotoMedium-regular.fntdata"/><Relationship Id="rId46" Type="http://schemas.openxmlformats.org/officeDocument/2006/relationships/font" Target="fonts/RobotoMono-italic.fntdata"/><Relationship Id="rId23" Type="http://schemas.openxmlformats.org/officeDocument/2006/relationships/font" Target="fonts/Roboto-boldItalic.fntdata"/><Relationship Id="rId45"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italic.fntdata"/><Relationship Id="rId48" Type="http://customschemas.google.com/relationships/presentationmetadata" Target="metadata"/><Relationship Id="rId25" Type="http://schemas.openxmlformats.org/officeDocument/2006/relationships/font" Target="fonts/RobotoMedium-bold.fntdata"/><Relationship Id="rId47" Type="http://schemas.openxmlformats.org/officeDocument/2006/relationships/font" Target="fonts/RobotoMono-boldItalic.fntdata"/><Relationship Id="rId28" Type="http://schemas.openxmlformats.org/officeDocument/2006/relationships/font" Target="fonts/Montserrat-regular.fntdata"/><Relationship Id="rId27" Type="http://schemas.openxmlformats.org/officeDocument/2006/relationships/font" Target="fonts/Robo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MontserratMedium-bold.fntdata"/><Relationship Id="rId10" Type="http://schemas.openxmlformats.org/officeDocument/2006/relationships/slide" Target="slides/slide4.xml"/><Relationship Id="rId32" Type="http://schemas.openxmlformats.org/officeDocument/2006/relationships/font" Target="fonts/MontserratMedium-regular.fntdata"/><Relationship Id="rId13" Type="http://schemas.openxmlformats.org/officeDocument/2006/relationships/slide" Target="slides/slide7.xml"/><Relationship Id="rId35" Type="http://schemas.openxmlformats.org/officeDocument/2006/relationships/font" Target="fonts/MontserratMedium-boldItalic.fntdata"/><Relationship Id="rId12" Type="http://schemas.openxmlformats.org/officeDocument/2006/relationships/slide" Target="slides/slide6.xml"/><Relationship Id="rId34" Type="http://schemas.openxmlformats.org/officeDocument/2006/relationships/font" Target="fonts/MontserratMedium-italic.fntdata"/><Relationship Id="rId15" Type="http://schemas.openxmlformats.org/officeDocument/2006/relationships/slide" Target="slides/slide9.xml"/><Relationship Id="rId37" Type="http://schemas.openxmlformats.org/officeDocument/2006/relationships/font" Target="fonts/HelveticaNeue-bold.fntdata"/><Relationship Id="rId14" Type="http://schemas.openxmlformats.org/officeDocument/2006/relationships/slide" Target="slides/slide8.xml"/><Relationship Id="rId36" Type="http://schemas.openxmlformats.org/officeDocument/2006/relationships/font" Target="fonts/HelveticaNeue-regular.fntdata"/><Relationship Id="rId17" Type="http://schemas.openxmlformats.org/officeDocument/2006/relationships/slide" Target="slides/slide11.xml"/><Relationship Id="rId39" Type="http://schemas.openxmlformats.org/officeDocument/2006/relationships/font" Target="fonts/HelveticaNeue-boldItalic.fntdata"/><Relationship Id="rId16" Type="http://schemas.openxmlformats.org/officeDocument/2006/relationships/slide" Target="slides/slide10.xml"/><Relationship Id="rId38" Type="http://schemas.openxmlformats.org/officeDocument/2006/relationships/font" Target="fonts/HelveticaNeue-italic.fntdata"/><Relationship Id="rId19" Type="http://schemas.openxmlformats.org/officeDocument/2006/relationships/font" Target="fonts/RobotoSlab-bold.fntdata"/><Relationship Id="rId18" Type="http://schemas.openxmlformats.org/officeDocument/2006/relationships/font" Target="fonts/RobotoSlab-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efed292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cefed2921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0a6fe2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a0a6fe28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0a6fe28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a0a6fe287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dbd0541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cdbd05418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dbd0541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cdbd05418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0a6fe28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a0a6fe287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Check if the example is working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4011e94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54011e946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5.jpg"/><Relationship Id="rId5" Type="http://schemas.openxmlformats.org/officeDocument/2006/relationships/image" Target="../media/image7.jpg"/><Relationship Id="rId6"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1.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hyperlink" Target="https://stackoverflow.com/questions/3744209/mysql-stored-procedure-vs-function-which-would-i-use-when/13510102#1351010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44575" y="3207850"/>
            <a:ext cx="716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sz="3100">
                <a:latin typeface="Montserrat"/>
                <a:ea typeface="Montserrat"/>
                <a:cs typeface="Montserrat"/>
                <a:sym typeface="Montserrat"/>
              </a:rPr>
              <a:t>Stored procedures and functions.</a:t>
            </a:r>
            <a:endParaRPr sz="3100">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cefed29212_0_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PROCEDURES                        VS                  FUNCTIONS</a:t>
            </a:r>
            <a:endParaRPr b="0" i="0" sz="2100" u="none" cap="none" strike="noStrike">
              <a:solidFill>
                <a:srgbClr val="2DC5FA"/>
              </a:solidFill>
              <a:latin typeface="Montserrat"/>
              <a:ea typeface="Montserrat"/>
              <a:cs typeface="Montserrat"/>
              <a:sym typeface="Montserrat"/>
            </a:endParaRPr>
          </a:p>
        </p:txBody>
      </p:sp>
      <p:sp>
        <p:nvSpPr>
          <p:cNvPr id="285" name="Google Shape;285;gcefed29212_0_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86" name="Google Shape;286;gcefed29212_0_2"/>
          <p:cNvSpPr txBox="1"/>
          <p:nvPr/>
        </p:nvSpPr>
        <p:spPr>
          <a:xfrm>
            <a:off x="707225" y="1597825"/>
            <a:ext cx="38412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To call them you need ‘CALL</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Can have: inputs, outputs, in-outputs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Can perform several operations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287" name="Google Shape;287;gcefed29212_0_2"/>
          <p:cNvSpPr txBox="1"/>
          <p:nvPr/>
        </p:nvSpPr>
        <p:spPr>
          <a:xfrm>
            <a:off x="4822025" y="1597825"/>
            <a:ext cx="38412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You call them without ‘CALL’</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Can have: inputs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Return a single value</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They MUST contain a RETURN clause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288" name="Google Shape;288;gcefed29212_0_2"/>
          <p:cNvSpPr txBox="1"/>
          <p:nvPr/>
        </p:nvSpPr>
        <p:spPr>
          <a:xfrm>
            <a:off x="1163575" y="4098925"/>
            <a:ext cx="7153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Procedures vs functions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Stored procedures: definition.</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Why they are useful?</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Syntax.</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Example.</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Functions.</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a0aef77d17_0_0"/>
          <p:cNvSpPr txBox="1"/>
          <p:nvPr/>
        </p:nvSpPr>
        <p:spPr>
          <a:xfrm>
            <a:off x="585600" y="6808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STORED PROCEDURES: DEFINITION</a:t>
            </a:r>
            <a:endParaRPr b="0" i="0" sz="2100" u="none" cap="none" strike="noStrike">
              <a:solidFill>
                <a:srgbClr val="2DC5FA"/>
              </a:solidFill>
              <a:latin typeface="Montserrat"/>
              <a:ea typeface="Montserrat"/>
              <a:cs typeface="Montserrat"/>
              <a:sym typeface="Montserrat"/>
            </a:endParaRPr>
          </a:p>
        </p:txBody>
      </p:sp>
      <p:sp>
        <p:nvSpPr>
          <p:cNvPr id="236" name="Google Shape;236;ga0aef77d17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ga0aef77d17_0_0"/>
          <p:cNvSpPr txBox="1"/>
          <p:nvPr/>
        </p:nvSpPr>
        <p:spPr>
          <a:xfrm>
            <a:off x="707225" y="12168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 stored procedure is a set of SQL statements that can be stored in the server or in a local sql file.</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Stored procedures usually contain repetitive queries.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 stored procedure is either a procedure or a function. Stored procedures and functions are created with </a:t>
            </a:r>
            <a:r>
              <a:rPr b="0" i="0" lang="en" sz="1800" u="none" cap="none" strike="noStrike">
                <a:solidFill>
                  <a:srgbClr val="172B4D"/>
                </a:solidFill>
                <a:highlight>
                  <a:srgbClr val="F4F5F7"/>
                </a:highlight>
                <a:latin typeface="Roboto"/>
                <a:ea typeface="Roboto"/>
                <a:cs typeface="Roboto"/>
                <a:sym typeface="Roboto"/>
              </a:rPr>
              <a:t>CREATE PROCEDURE</a:t>
            </a:r>
            <a:r>
              <a:rPr b="0" i="0" lang="en" sz="1800" u="none" cap="none" strike="noStrike">
                <a:solidFill>
                  <a:srgbClr val="172B4D"/>
                </a:solidFill>
                <a:highlight>
                  <a:srgbClr val="FFFFFF"/>
                </a:highlight>
                <a:latin typeface="Roboto"/>
                <a:ea typeface="Roboto"/>
                <a:cs typeface="Roboto"/>
                <a:sym typeface="Roboto"/>
              </a:rPr>
              <a:t> and </a:t>
            </a:r>
            <a:r>
              <a:rPr b="0" i="0" lang="en" sz="1800" u="none" cap="none" strike="noStrike">
                <a:solidFill>
                  <a:srgbClr val="172B4D"/>
                </a:solidFill>
                <a:highlight>
                  <a:srgbClr val="F4F5F7"/>
                </a:highlight>
                <a:latin typeface="Roboto"/>
                <a:ea typeface="Roboto"/>
                <a:cs typeface="Roboto"/>
                <a:sym typeface="Roboto"/>
              </a:rPr>
              <a:t>CREATE FUNCTION</a:t>
            </a:r>
            <a:r>
              <a:rPr b="0" i="0" lang="en" sz="1800" u="none" cap="none" strike="noStrike">
                <a:solidFill>
                  <a:srgbClr val="172B4D"/>
                </a:solidFill>
                <a:highlight>
                  <a:srgbClr val="FFFFFF"/>
                </a:highlight>
                <a:latin typeface="Roboto"/>
                <a:ea typeface="Roboto"/>
                <a:cs typeface="Roboto"/>
                <a:sym typeface="Roboto"/>
              </a:rPr>
              <a:t> statements.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Stored routines may call other stored procedures.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a0a6fe2872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WHY THEY ARE USEFUL?</a:t>
            </a:r>
            <a:endParaRPr b="0" i="0" sz="2100" u="none" cap="none" strike="noStrike">
              <a:solidFill>
                <a:srgbClr val="2DC5FA"/>
              </a:solidFill>
              <a:latin typeface="Montserrat"/>
              <a:ea typeface="Montserrat"/>
              <a:cs typeface="Montserrat"/>
              <a:sym typeface="Montserrat"/>
            </a:endParaRPr>
          </a:p>
        </p:txBody>
      </p:sp>
      <p:sp>
        <p:nvSpPr>
          <p:cNvPr id="243" name="Google Shape;243;ga0a6fe2872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4" name="Google Shape;244;ga0a6fe2872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800"/>
              </a:spcBef>
              <a:spcAft>
                <a:spcPts val="0"/>
              </a:spcAft>
              <a:buClr>
                <a:srgbClr val="172B4D"/>
              </a:buClr>
              <a:buSzPts val="1500"/>
              <a:buFont typeface="Roboto"/>
              <a:buChar char="●"/>
            </a:pPr>
            <a:r>
              <a:rPr b="1" i="1" lang="en" sz="1500" u="none" cap="none" strike="noStrike">
                <a:solidFill>
                  <a:srgbClr val="172B4D"/>
                </a:solidFill>
                <a:highlight>
                  <a:srgbClr val="FFFFFF"/>
                </a:highlight>
                <a:latin typeface="Roboto"/>
                <a:ea typeface="Roboto"/>
                <a:cs typeface="Roboto"/>
                <a:sym typeface="Roboto"/>
              </a:rPr>
              <a:t>Reusability</a:t>
            </a:r>
            <a:r>
              <a:rPr b="0" i="0" lang="en" sz="1500" u="none" cap="none" strike="noStrike">
                <a:solidFill>
                  <a:srgbClr val="172B4D"/>
                </a:solidFill>
                <a:highlight>
                  <a:srgbClr val="FFFFFF"/>
                </a:highlight>
                <a:latin typeface="Roboto"/>
                <a:ea typeface="Roboto"/>
                <a:cs typeface="Roboto"/>
                <a:sym typeface="Roboto"/>
              </a:rPr>
              <a:t>: They can be executed by multiple users on the server without the need of rewriting the code again.</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172B4D"/>
              </a:buClr>
              <a:buSzPts val="1500"/>
              <a:buFont typeface="Roboto"/>
              <a:buChar char="●"/>
            </a:pPr>
            <a:r>
              <a:rPr b="1" i="1" lang="en" sz="1500" u="none" cap="none" strike="noStrike">
                <a:solidFill>
                  <a:srgbClr val="172B4D"/>
                </a:solidFill>
                <a:highlight>
                  <a:srgbClr val="FFFFFF"/>
                </a:highlight>
                <a:latin typeface="Roboto"/>
                <a:ea typeface="Roboto"/>
                <a:cs typeface="Roboto"/>
                <a:sym typeface="Roboto"/>
              </a:rPr>
              <a:t>Security</a:t>
            </a:r>
            <a:r>
              <a:rPr b="0" i="0" lang="en" sz="1500" u="none" cap="none" strike="noStrike">
                <a:solidFill>
                  <a:srgbClr val="172B4D"/>
                </a:solidFill>
                <a:highlight>
                  <a:srgbClr val="FFFFFF"/>
                </a:highlight>
                <a:latin typeface="Roboto"/>
                <a:ea typeface="Roboto"/>
                <a:cs typeface="Roboto"/>
                <a:sym typeface="Roboto"/>
              </a:rPr>
              <a:t>: They can ensure that each operation is properly logged. For eg., in banks the users would not have access to the database tables directly but can only execute specific stored routines.</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172B4D"/>
              </a:buClr>
              <a:buSzPts val="1500"/>
              <a:buFont typeface="Roboto"/>
              <a:buChar char="●"/>
            </a:pPr>
            <a:r>
              <a:rPr b="1" i="1" lang="en" sz="1500" u="none" cap="none" strike="noStrike">
                <a:solidFill>
                  <a:srgbClr val="172B4D"/>
                </a:solidFill>
                <a:highlight>
                  <a:srgbClr val="FFFFFF"/>
                </a:highlight>
                <a:latin typeface="Roboto"/>
                <a:ea typeface="Roboto"/>
                <a:cs typeface="Roboto"/>
                <a:sym typeface="Roboto"/>
              </a:rPr>
              <a:t>Performance</a:t>
            </a:r>
            <a:r>
              <a:rPr b="1" i="0" lang="en" sz="1500" u="none" cap="none" strike="noStrike">
                <a:solidFill>
                  <a:srgbClr val="172B4D"/>
                </a:solidFill>
                <a:highlight>
                  <a:srgbClr val="FFFFFF"/>
                </a:highlight>
                <a:latin typeface="Roboto"/>
                <a:ea typeface="Roboto"/>
                <a:cs typeface="Roboto"/>
                <a:sym typeface="Roboto"/>
              </a:rPr>
              <a:t>:</a:t>
            </a:r>
            <a:r>
              <a:rPr b="0" i="0" lang="en" sz="1500" u="none" cap="none" strike="noStrike">
                <a:solidFill>
                  <a:srgbClr val="172B4D"/>
                </a:solidFill>
                <a:highlight>
                  <a:srgbClr val="FFFFFF"/>
                </a:highlight>
                <a:latin typeface="Roboto"/>
                <a:ea typeface="Roboto"/>
                <a:cs typeface="Roboto"/>
                <a:sym typeface="Roboto"/>
              </a:rPr>
              <a:t> They are more efficient as the user does not need to rewrite the code. Also when they are executed for the first time, a </a:t>
            </a:r>
            <a:r>
              <a:rPr b="0" i="0" lang="en" sz="1500" u="none" cap="none" strike="noStrike">
                <a:solidFill>
                  <a:srgbClr val="172B4D"/>
                </a:solidFill>
                <a:highlight>
                  <a:srgbClr val="FFFFFF"/>
                </a:highlight>
                <a:latin typeface="Roboto"/>
                <a:ea typeface="Roboto"/>
                <a:cs typeface="Roboto"/>
                <a:sym typeface="Roboto"/>
              </a:rPr>
              <a:t>query execution plan</a:t>
            </a:r>
            <a:r>
              <a:rPr b="0" i="0" lang="en" sz="1500" u="none" cap="none" strike="noStrike">
                <a:solidFill>
                  <a:srgbClr val="172B4D"/>
                </a:solidFill>
                <a:highlight>
                  <a:srgbClr val="FFFFFF"/>
                </a:highlight>
                <a:latin typeface="Roboto"/>
                <a:ea typeface="Roboto"/>
                <a:cs typeface="Roboto"/>
                <a:sym typeface="Roboto"/>
              </a:rPr>
              <a:t> is created by SQL which is then implemented faster every time the routine is run again.</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ga0a6fe2872_0_1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SYNTAX</a:t>
            </a:r>
            <a:endParaRPr b="0" i="0" sz="2100" u="none" cap="none" strike="noStrike">
              <a:solidFill>
                <a:srgbClr val="2DC5FA"/>
              </a:solidFill>
              <a:latin typeface="Montserrat"/>
              <a:ea typeface="Montserrat"/>
              <a:cs typeface="Montserrat"/>
              <a:sym typeface="Montserrat"/>
            </a:endParaRPr>
          </a:p>
        </p:txBody>
      </p:sp>
      <p:sp>
        <p:nvSpPr>
          <p:cNvPr id="250" name="Google Shape;250;ga0a6fe2872_0_1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51" name="Google Shape;251;ga0a6fe2872_0_12"/>
          <p:cNvPicPr preferRelativeResize="0"/>
          <p:nvPr/>
        </p:nvPicPr>
        <p:blipFill rotWithShape="1">
          <a:blip r:embed="rId4">
            <a:alphaModFix/>
          </a:blip>
          <a:srcRect b="0" l="0" r="0" t="0"/>
          <a:stretch/>
        </p:blipFill>
        <p:spPr>
          <a:xfrm>
            <a:off x="1738138" y="1384175"/>
            <a:ext cx="5746016" cy="321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gcdbd05418e_0_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NOTES:</a:t>
            </a:r>
            <a:endParaRPr b="0" i="0" sz="2100" u="none" cap="none" strike="noStrike">
              <a:solidFill>
                <a:srgbClr val="2DC5FA"/>
              </a:solidFill>
              <a:latin typeface="Montserrat"/>
              <a:ea typeface="Montserrat"/>
              <a:cs typeface="Montserrat"/>
              <a:sym typeface="Montserrat"/>
            </a:endParaRPr>
          </a:p>
        </p:txBody>
      </p:sp>
      <p:sp>
        <p:nvSpPr>
          <p:cNvPr id="257" name="Google Shape;257;gcdbd05418e_0_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8" name="Google Shape;258;gcdbd05418e_0_8"/>
          <p:cNvSpPr txBox="1"/>
          <p:nvPr/>
        </p:nvSpPr>
        <p:spPr>
          <a:xfrm>
            <a:off x="707225" y="2055025"/>
            <a:ext cx="7758000" cy="1744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172B4D"/>
              </a:buClr>
              <a:buSzPts val="1400"/>
              <a:buFont typeface="Roboto"/>
              <a:buChar char="●"/>
            </a:pPr>
            <a:r>
              <a:rPr b="0" i="0" lang="en" sz="1400" u="none" cap="none" strike="noStrike">
                <a:solidFill>
                  <a:srgbClr val="252525"/>
                </a:solidFill>
                <a:highlight>
                  <a:srgbClr val="FFFFFF"/>
                </a:highlight>
                <a:latin typeface="Roboto"/>
                <a:ea typeface="Roboto"/>
                <a:cs typeface="Roboto"/>
                <a:sym typeface="Roboto"/>
              </a:rPr>
              <a:t>The MySQL Stored procedure arguments can have three modes: </a:t>
            </a:r>
            <a:endParaRPr b="0" i="0" sz="1400" u="none" cap="none" strike="noStrike">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1" i="0" lang="en" sz="1400" u="none" cap="none" strike="noStrike">
                <a:solidFill>
                  <a:srgbClr val="252525"/>
                </a:solidFill>
                <a:highlight>
                  <a:srgbClr val="FFFFFF"/>
                </a:highlight>
                <a:latin typeface="Roboto"/>
                <a:ea typeface="Roboto"/>
                <a:cs typeface="Roboto"/>
                <a:sym typeface="Roboto"/>
              </a:rPr>
              <a:t>IN:</a:t>
            </a:r>
            <a:r>
              <a:rPr b="0" i="0" lang="en" sz="1400" u="none" cap="none" strike="noStrike">
                <a:solidFill>
                  <a:srgbClr val="252525"/>
                </a:solidFill>
                <a:highlight>
                  <a:srgbClr val="FFFFFF"/>
                </a:highlight>
                <a:latin typeface="Roboto"/>
                <a:ea typeface="Roboto"/>
                <a:cs typeface="Roboto"/>
                <a:sym typeface="Roboto"/>
              </a:rPr>
              <a:t> the argument is an input </a:t>
            </a:r>
            <a:endParaRPr b="0" i="0" sz="1400" u="none" cap="none" strike="noStrike">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1" i="0" lang="en" sz="1400" u="none" cap="none" strike="noStrike">
                <a:solidFill>
                  <a:srgbClr val="252525"/>
                </a:solidFill>
                <a:highlight>
                  <a:srgbClr val="FFFFFF"/>
                </a:highlight>
                <a:latin typeface="Roboto"/>
                <a:ea typeface="Roboto"/>
                <a:cs typeface="Roboto"/>
                <a:sym typeface="Roboto"/>
              </a:rPr>
              <a:t>OUT</a:t>
            </a:r>
            <a:r>
              <a:rPr b="0" i="0" lang="en" sz="1400" u="none" cap="none" strike="noStrike">
                <a:solidFill>
                  <a:srgbClr val="252525"/>
                </a:solidFill>
                <a:highlight>
                  <a:srgbClr val="FFFFFF"/>
                </a:highlight>
                <a:latin typeface="Roboto"/>
                <a:ea typeface="Roboto"/>
                <a:cs typeface="Roboto"/>
                <a:sym typeface="Roboto"/>
              </a:rPr>
              <a:t>: the stored procedure returns a final output in the argument </a:t>
            </a:r>
            <a:endParaRPr b="0" i="0" sz="1400" u="none" cap="none" strike="noStrike">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172B4D"/>
              </a:buClr>
              <a:buSzPts val="1400"/>
              <a:buFont typeface="Roboto"/>
              <a:buChar char="○"/>
            </a:pPr>
            <a:r>
              <a:rPr b="1" i="0" lang="en" sz="1400" u="none" cap="none" strike="noStrike">
                <a:solidFill>
                  <a:srgbClr val="252525"/>
                </a:solidFill>
                <a:highlight>
                  <a:srgbClr val="FFFFFF"/>
                </a:highlight>
                <a:latin typeface="Roboto"/>
                <a:ea typeface="Roboto"/>
                <a:cs typeface="Roboto"/>
                <a:sym typeface="Roboto"/>
              </a:rPr>
              <a:t>INOUT</a:t>
            </a:r>
            <a:r>
              <a:rPr b="0" i="0" lang="en" sz="1400" u="none" cap="none" strike="noStrike">
                <a:solidFill>
                  <a:srgbClr val="252525"/>
                </a:solidFill>
                <a:highlight>
                  <a:srgbClr val="FFFFFF"/>
                </a:highlight>
                <a:latin typeface="Roboto"/>
                <a:ea typeface="Roboto"/>
                <a:cs typeface="Roboto"/>
                <a:sym typeface="Roboto"/>
              </a:rPr>
              <a:t>: the argument  is used as INPUT and OUTPUT</a:t>
            </a:r>
            <a:endParaRPr b="0" i="0" sz="1400" u="none" cap="none" strike="noStrike">
              <a:solidFill>
                <a:srgbClr val="252525"/>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252525"/>
              </a:buClr>
              <a:buSzPts val="1400"/>
              <a:buFont typeface="Roboto"/>
              <a:buChar char="●"/>
            </a:pPr>
            <a:r>
              <a:rPr b="0" i="0" lang="en" sz="1400" u="none" cap="none" strike="noStrike">
                <a:solidFill>
                  <a:srgbClr val="252525"/>
                </a:solidFill>
                <a:highlight>
                  <a:srgbClr val="FFFFFF"/>
                </a:highlight>
                <a:latin typeface="Roboto"/>
                <a:ea typeface="Roboto"/>
                <a:cs typeface="Roboto"/>
                <a:sym typeface="Roboto"/>
              </a:rPr>
              <a:t>To store the value returned by the procedure, pass a ‘session variable’ appending and “@” to the variable name:</a:t>
            </a:r>
            <a:endParaRPr b="0" i="0" sz="1400" u="none" cap="none" strike="noStrike">
              <a:solidFill>
                <a:srgbClr val="252525"/>
              </a:solidFill>
              <a:highlight>
                <a:srgbClr val="FFFFFF"/>
              </a:highlight>
              <a:latin typeface="Roboto"/>
              <a:ea typeface="Roboto"/>
              <a:cs typeface="Roboto"/>
              <a:sym typeface="Roboto"/>
            </a:endParaRPr>
          </a:p>
          <a:p>
            <a:pPr indent="-317500" lvl="1" marL="914400" marR="0" rtl="0" algn="l">
              <a:lnSpc>
                <a:spcPct val="115000"/>
              </a:lnSpc>
              <a:spcBef>
                <a:spcPts val="0"/>
              </a:spcBef>
              <a:spcAft>
                <a:spcPts val="0"/>
              </a:spcAft>
              <a:buClr>
                <a:srgbClr val="252525"/>
              </a:buClr>
              <a:buSzPts val="1400"/>
              <a:buFont typeface="Roboto"/>
              <a:buChar char="○"/>
            </a:pPr>
            <a:r>
              <a:rPr b="0" i="0" lang="en" sz="1400" u="none" cap="none" strike="noStrike">
                <a:solidFill>
                  <a:srgbClr val="252525"/>
                </a:solidFill>
                <a:highlight>
                  <a:srgbClr val="FFFFFF"/>
                </a:highlight>
                <a:latin typeface="Roboto"/>
                <a:ea typeface="Roboto"/>
                <a:cs typeface="Roboto"/>
                <a:sym typeface="Roboto"/>
              </a:rPr>
              <a:t>CALL procedure_name(@variable)</a:t>
            </a:r>
            <a:endParaRPr b="0" i="0" sz="1400" u="none" cap="none" strike="noStrike">
              <a:solidFill>
                <a:srgbClr val="252525"/>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gcdbd05418e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EXAMPLES.</a:t>
            </a:r>
            <a:endParaRPr b="0" i="0" sz="2100" u="none" cap="none" strike="noStrike">
              <a:solidFill>
                <a:srgbClr val="2DC5FA"/>
              </a:solidFill>
              <a:latin typeface="Montserrat"/>
              <a:ea typeface="Montserrat"/>
              <a:cs typeface="Montserrat"/>
              <a:sym typeface="Montserrat"/>
            </a:endParaRPr>
          </a:p>
        </p:txBody>
      </p:sp>
      <p:sp>
        <p:nvSpPr>
          <p:cNvPr id="264" name="Google Shape;264;gcdbd05418e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5" name="Google Shape;265;gcdbd05418e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We want to create a stored procedure that returns the ‘Name’ and ‘HeadOfState’ from table ‘Country’ where the ‘Continent is equal to a value provided to the procedure.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DELIMITER</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708090"/>
                </a:solidFill>
                <a:highlight>
                  <a:srgbClr val="F8F8F8"/>
                </a:highlight>
                <a:latin typeface="Roboto"/>
                <a:ea typeface="Roboto"/>
                <a:cs typeface="Roboto"/>
                <a:sym typeface="Roboto"/>
              </a:rPr>
              <a:t>//</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CREATE</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0077AA"/>
                </a:solidFill>
                <a:highlight>
                  <a:srgbClr val="F8F8F8"/>
                </a:highlight>
                <a:latin typeface="Roboto"/>
                <a:ea typeface="Roboto"/>
                <a:cs typeface="Roboto"/>
                <a:sym typeface="Roboto"/>
              </a:rPr>
              <a:t>PROCEDURE</a:t>
            </a:r>
            <a:r>
              <a:rPr b="0" i="0" lang="en" sz="1400" u="none" cap="none" strike="noStrike">
                <a:solidFill>
                  <a:schemeClr val="dk1"/>
                </a:solidFill>
                <a:highlight>
                  <a:srgbClr val="F8F8F8"/>
                </a:highlight>
                <a:latin typeface="Roboto"/>
                <a:ea typeface="Roboto"/>
                <a:cs typeface="Roboto"/>
                <a:sym typeface="Roboto"/>
              </a:rPr>
              <a:t> country_hos </a:t>
            </a:r>
            <a:r>
              <a:rPr b="0" i="0" lang="en" sz="1400" u="none" cap="none" strike="noStrike">
                <a:solidFill>
                  <a:srgbClr val="999999"/>
                </a:solidFill>
                <a:highlight>
                  <a:srgbClr val="F8F8F8"/>
                </a:highlight>
                <a:latin typeface="Roboto"/>
                <a:ea typeface="Roboto"/>
                <a:cs typeface="Roboto"/>
                <a:sym typeface="Roboto"/>
              </a:rPr>
              <a:t>(</a:t>
            </a:r>
            <a:r>
              <a:rPr b="0" i="0" lang="en" sz="1400" u="none" cap="none" strike="noStrike">
                <a:solidFill>
                  <a:srgbClr val="0077AA"/>
                </a:solidFill>
                <a:highlight>
                  <a:srgbClr val="F8F8F8"/>
                </a:highlight>
                <a:latin typeface="Roboto"/>
                <a:ea typeface="Roboto"/>
                <a:cs typeface="Roboto"/>
                <a:sym typeface="Roboto"/>
              </a:rPr>
              <a:t>IN</a:t>
            </a:r>
            <a:r>
              <a:rPr b="0" i="0" lang="en" sz="1400" u="none" cap="none" strike="noStrike">
                <a:solidFill>
                  <a:schemeClr val="dk1"/>
                </a:solidFill>
                <a:highlight>
                  <a:srgbClr val="F8F8F8"/>
                </a:highlight>
                <a:latin typeface="Roboto"/>
                <a:ea typeface="Roboto"/>
                <a:cs typeface="Roboto"/>
                <a:sym typeface="Roboto"/>
              </a:rPr>
              <a:t> con </a:t>
            </a:r>
            <a:r>
              <a:rPr b="0" i="0" lang="en" sz="1400" u="none" cap="none" strike="noStrike">
                <a:solidFill>
                  <a:srgbClr val="834689"/>
                </a:solidFill>
                <a:highlight>
                  <a:srgbClr val="F8F8F8"/>
                </a:highlight>
                <a:latin typeface="Roboto"/>
                <a:ea typeface="Roboto"/>
                <a:cs typeface="Roboto"/>
                <a:sym typeface="Roboto"/>
              </a:rPr>
              <a:t>CHAR</a:t>
            </a:r>
            <a:r>
              <a:rPr b="0" i="0" lang="en" sz="1400" u="none" cap="none" strike="noStrike">
                <a:solidFill>
                  <a:srgbClr val="999999"/>
                </a:solidFill>
                <a:highlight>
                  <a:srgbClr val="F8F8F8"/>
                </a:highlight>
                <a:latin typeface="Roboto"/>
                <a:ea typeface="Roboto"/>
                <a:cs typeface="Roboto"/>
                <a:sym typeface="Roboto"/>
              </a:rPr>
              <a:t>(</a:t>
            </a:r>
            <a:r>
              <a:rPr b="0" i="0" lang="en" sz="1400" u="none" cap="none" strike="noStrike">
                <a:solidFill>
                  <a:srgbClr val="990055"/>
                </a:solidFill>
                <a:highlight>
                  <a:srgbClr val="F8F8F8"/>
                </a:highlight>
                <a:latin typeface="Roboto"/>
                <a:ea typeface="Roboto"/>
                <a:cs typeface="Roboto"/>
                <a:sym typeface="Roboto"/>
              </a:rPr>
              <a:t>20</a:t>
            </a:r>
            <a:r>
              <a:rPr b="0" i="0" lang="en" sz="1400" u="none" cap="none" strike="noStrike">
                <a:solidFill>
                  <a:srgbClr val="999999"/>
                </a:solidFill>
                <a:highlight>
                  <a:srgbClr val="F8F8F8"/>
                </a:highlight>
                <a:latin typeface="Roboto"/>
                <a:ea typeface="Roboto"/>
                <a:cs typeface="Roboto"/>
                <a:sym typeface="Roboto"/>
              </a:rPr>
              <a:t>))</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BEGIN</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0077AA"/>
                </a:solidFill>
                <a:highlight>
                  <a:srgbClr val="F8F8F8"/>
                </a:highlight>
                <a:latin typeface="Roboto"/>
                <a:ea typeface="Roboto"/>
                <a:cs typeface="Roboto"/>
                <a:sym typeface="Roboto"/>
              </a:rPr>
              <a:t>SELECT</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0077AA"/>
                </a:solidFill>
                <a:highlight>
                  <a:srgbClr val="F8F8F8"/>
                </a:highlight>
                <a:latin typeface="Roboto"/>
                <a:ea typeface="Roboto"/>
                <a:cs typeface="Roboto"/>
                <a:sym typeface="Roboto"/>
              </a:rPr>
              <a:t>Name</a:t>
            </a:r>
            <a:r>
              <a:rPr b="0" i="0" lang="en" sz="1400" u="none" cap="none" strike="noStrike">
                <a:solidFill>
                  <a:srgbClr val="999999"/>
                </a:solidFill>
                <a:highlight>
                  <a:srgbClr val="F8F8F8"/>
                </a:highlight>
                <a:latin typeface="Roboto"/>
                <a:ea typeface="Roboto"/>
                <a:cs typeface="Roboto"/>
                <a:sym typeface="Roboto"/>
              </a:rPr>
              <a:t>,</a:t>
            </a:r>
            <a:r>
              <a:rPr b="0" i="0" lang="en" sz="1400" u="none" cap="none" strike="noStrike">
                <a:solidFill>
                  <a:schemeClr val="dk1"/>
                </a:solidFill>
                <a:highlight>
                  <a:srgbClr val="F8F8F8"/>
                </a:highlight>
                <a:latin typeface="Roboto"/>
                <a:ea typeface="Roboto"/>
                <a:cs typeface="Roboto"/>
                <a:sym typeface="Roboto"/>
              </a:rPr>
              <a:t> HeadOfState </a:t>
            </a:r>
            <a:r>
              <a:rPr b="0" i="0" lang="en" sz="1400" u="none" cap="none" strike="noStrike">
                <a:solidFill>
                  <a:srgbClr val="0077AA"/>
                </a:solidFill>
                <a:highlight>
                  <a:srgbClr val="F8F8F8"/>
                </a:highlight>
                <a:latin typeface="Roboto"/>
                <a:ea typeface="Roboto"/>
                <a:cs typeface="Roboto"/>
                <a:sym typeface="Roboto"/>
              </a:rPr>
              <a:t>FROM</a:t>
            </a:r>
            <a:r>
              <a:rPr b="0" i="0" lang="en" sz="1400" u="none" cap="none" strike="noStrike">
                <a:solidFill>
                  <a:schemeClr val="dk1"/>
                </a:solidFill>
                <a:highlight>
                  <a:srgbClr val="F8F8F8"/>
                </a:highlight>
                <a:latin typeface="Roboto"/>
                <a:ea typeface="Roboto"/>
                <a:cs typeface="Roboto"/>
                <a:sym typeface="Roboto"/>
              </a:rPr>
              <a:t> Country</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0077AA"/>
                </a:solidFill>
                <a:highlight>
                  <a:srgbClr val="F8F8F8"/>
                </a:highlight>
                <a:latin typeface="Roboto"/>
                <a:ea typeface="Roboto"/>
                <a:cs typeface="Roboto"/>
                <a:sym typeface="Roboto"/>
              </a:rPr>
              <a:t>WHERE</a:t>
            </a:r>
            <a:r>
              <a:rPr b="0" i="0" lang="en" sz="1400" u="none" cap="none" strike="noStrike">
                <a:solidFill>
                  <a:schemeClr val="dk1"/>
                </a:solidFill>
                <a:highlight>
                  <a:srgbClr val="F8F8F8"/>
                </a:highlight>
                <a:latin typeface="Roboto"/>
                <a:ea typeface="Roboto"/>
                <a:cs typeface="Roboto"/>
                <a:sym typeface="Roboto"/>
              </a:rPr>
              <a:t> Continent </a:t>
            </a:r>
            <a:r>
              <a:rPr b="0" i="0" lang="en" sz="1400" u="none" cap="none" strike="noStrike">
                <a:solidFill>
                  <a:srgbClr val="A67F59"/>
                </a:solidFill>
                <a:highlight>
                  <a:srgbClr val="F8F8F8"/>
                </a:highlight>
                <a:latin typeface="Roboto"/>
                <a:ea typeface="Roboto"/>
                <a:cs typeface="Roboto"/>
                <a:sym typeface="Roboto"/>
              </a:rPr>
              <a:t>=</a:t>
            </a:r>
            <a:r>
              <a:rPr b="0" i="0" lang="en" sz="1400" u="none" cap="none" strike="noStrike">
                <a:solidFill>
                  <a:schemeClr val="dk1"/>
                </a:solidFill>
                <a:highlight>
                  <a:srgbClr val="F8F8F8"/>
                </a:highlight>
                <a:latin typeface="Roboto"/>
                <a:ea typeface="Roboto"/>
                <a:cs typeface="Roboto"/>
                <a:sym typeface="Roboto"/>
              </a:rPr>
              <a:t> con</a:t>
            </a:r>
            <a:r>
              <a:rPr b="0" i="0" lang="en" sz="1400" u="none" cap="none" strike="noStrike">
                <a:solidFill>
                  <a:srgbClr val="999999"/>
                </a:solidFill>
                <a:highlight>
                  <a:srgbClr val="F8F8F8"/>
                </a:highlight>
                <a:latin typeface="Roboto"/>
                <a:ea typeface="Roboto"/>
                <a:cs typeface="Roboto"/>
                <a:sym typeface="Roboto"/>
              </a:rPr>
              <a:t>;</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END</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708090"/>
                </a:solidFill>
                <a:highlight>
                  <a:srgbClr val="F8F8F8"/>
                </a:highlight>
                <a:latin typeface="Roboto"/>
                <a:ea typeface="Roboto"/>
                <a:cs typeface="Roboto"/>
                <a:sym typeface="Roboto"/>
              </a:rPr>
              <a:t>//</a:t>
            </a:r>
            <a:endParaRPr b="0" i="0" sz="1400" u="none" cap="none" strike="noStrike">
              <a:solidFill>
                <a:schemeClr val="dk1"/>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DELIMITER</a:t>
            </a:r>
            <a:r>
              <a:rPr b="0" i="0" lang="en" sz="1400" u="none" cap="none" strike="noStrike">
                <a:solidFill>
                  <a:schemeClr val="dk1"/>
                </a:solidFill>
                <a:highlight>
                  <a:srgbClr val="F8F8F8"/>
                </a:highlight>
                <a:latin typeface="Roboto"/>
                <a:ea typeface="Roboto"/>
                <a:cs typeface="Roboto"/>
                <a:sym typeface="Roboto"/>
              </a:rPr>
              <a:t> </a:t>
            </a:r>
            <a:r>
              <a:rPr b="0" i="0" lang="en" sz="1400" u="none" cap="none" strike="noStrike">
                <a:solidFill>
                  <a:srgbClr val="999999"/>
                </a:solidFill>
                <a:highlight>
                  <a:srgbClr val="F8F8F8"/>
                </a:highlight>
                <a:latin typeface="Roboto"/>
                <a:ea typeface="Roboto"/>
                <a:cs typeface="Roboto"/>
                <a:sym typeface="Roboto"/>
              </a:rPr>
              <a:t>;</a:t>
            </a:r>
            <a:endParaRPr b="0" i="0" sz="1400" u="none" cap="none" strike="noStrike">
              <a:solidFill>
                <a:srgbClr val="999999"/>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8F8F8"/>
                </a:highlight>
                <a:latin typeface="Roboto"/>
                <a:ea typeface="Roboto"/>
                <a:cs typeface="Roboto"/>
                <a:sym typeface="Roboto"/>
              </a:rPr>
              <a:t>CALL</a:t>
            </a:r>
            <a:r>
              <a:rPr b="0" i="0" lang="en" sz="1400" u="none" cap="none" strike="noStrike">
                <a:solidFill>
                  <a:schemeClr val="dk1"/>
                </a:solidFill>
                <a:highlight>
                  <a:srgbClr val="F8F8F8"/>
                </a:highlight>
                <a:latin typeface="Roboto"/>
                <a:ea typeface="Roboto"/>
                <a:cs typeface="Roboto"/>
                <a:sym typeface="Roboto"/>
              </a:rPr>
              <a:t> country_hos</a:t>
            </a:r>
            <a:r>
              <a:rPr b="0" i="0" lang="en" sz="1400" u="none" cap="none" strike="noStrike">
                <a:solidFill>
                  <a:srgbClr val="999999"/>
                </a:solidFill>
                <a:highlight>
                  <a:srgbClr val="F8F8F8"/>
                </a:highlight>
                <a:latin typeface="Roboto"/>
                <a:ea typeface="Roboto"/>
                <a:cs typeface="Roboto"/>
                <a:sym typeface="Roboto"/>
              </a:rPr>
              <a:t>(</a:t>
            </a:r>
            <a:r>
              <a:rPr b="0" i="0" lang="en" sz="1400" u="none" cap="none" strike="noStrike">
                <a:solidFill>
                  <a:srgbClr val="669900"/>
                </a:solidFill>
                <a:highlight>
                  <a:srgbClr val="F8F8F8"/>
                </a:highlight>
                <a:latin typeface="Roboto"/>
                <a:ea typeface="Roboto"/>
                <a:cs typeface="Roboto"/>
                <a:sym typeface="Roboto"/>
              </a:rPr>
              <a:t>'Europe'</a:t>
            </a:r>
            <a:r>
              <a:rPr b="0" i="0" lang="en" sz="1400" u="none" cap="none" strike="noStrike">
                <a:solidFill>
                  <a:srgbClr val="999999"/>
                </a:solidFill>
                <a:highlight>
                  <a:srgbClr val="F8F8F8"/>
                </a:highlight>
                <a:latin typeface="Roboto"/>
                <a:ea typeface="Roboto"/>
                <a:cs typeface="Roboto"/>
                <a:sym typeface="Roboto"/>
              </a:rPr>
              <a:t>);</a:t>
            </a:r>
            <a:endParaRPr b="0" i="0" sz="1400" u="none" cap="none" strike="noStrike">
              <a:solidFill>
                <a:srgbClr val="999999"/>
              </a:solidFill>
              <a:highlight>
                <a:srgbClr val="F8F8F8"/>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a0a6fe2872_0_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EXAMPLES.</a:t>
            </a:r>
            <a:endParaRPr b="0" i="0" sz="2100" u="none" cap="none" strike="noStrike">
              <a:solidFill>
                <a:srgbClr val="2DC5FA"/>
              </a:solidFill>
              <a:latin typeface="Montserrat"/>
              <a:ea typeface="Montserrat"/>
              <a:cs typeface="Montserrat"/>
              <a:sym typeface="Montserrat"/>
            </a:endParaRPr>
          </a:p>
        </p:txBody>
      </p:sp>
      <p:sp>
        <p:nvSpPr>
          <p:cNvPr id="271" name="Google Shape;271;ga0a6fe2872_0_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2" name="Google Shape;272;ga0a6fe2872_0_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We want to create a stored procedure that returns the number of rows in a table.</a:t>
            </a:r>
            <a:endParaRPr b="0" i="0" sz="1800" u="none" cap="none" strike="noStrike">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Clr>
                <a:srgbClr val="000000"/>
              </a:buClr>
              <a:buSzPts val="900"/>
              <a:buFont typeface="Arial"/>
              <a:buNone/>
            </a:pPr>
            <a:r>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DELIMITER</a:t>
            </a:r>
            <a:r>
              <a:rPr b="0" i="0" lang="en" sz="1400" u="none" cap="none" strike="noStrike">
                <a:solidFill>
                  <a:srgbClr val="172B4D"/>
                </a:solidFill>
                <a:highlight>
                  <a:srgbClr val="F4F5F7"/>
                </a:highlight>
                <a:latin typeface="Roboto"/>
                <a:ea typeface="Roboto"/>
                <a:cs typeface="Roboto"/>
                <a:sym typeface="Roboto"/>
              </a:rPr>
              <a:t> //</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CREATE PROCEDURE</a:t>
            </a:r>
            <a:r>
              <a:rPr b="0" i="0" lang="en" sz="1400" u="none" cap="none" strike="noStrike">
                <a:solidFill>
                  <a:srgbClr val="172B4D"/>
                </a:solidFill>
                <a:highlight>
                  <a:srgbClr val="F4F5F7"/>
                </a:highlight>
                <a:latin typeface="Roboto"/>
                <a:ea typeface="Roboto"/>
                <a:cs typeface="Roboto"/>
                <a:sym typeface="Roboto"/>
              </a:rPr>
              <a:t> number_of_rows_proc ( </a:t>
            </a:r>
            <a:r>
              <a:rPr b="0" i="0" lang="en" sz="1400" u="none" cap="none" strike="noStrike">
                <a:solidFill>
                  <a:srgbClr val="0077AA"/>
                </a:solidFill>
                <a:highlight>
                  <a:srgbClr val="F4F5F7"/>
                </a:highlight>
                <a:latin typeface="Roboto"/>
                <a:ea typeface="Roboto"/>
                <a:cs typeface="Roboto"/>
                <a:sym typeface="Roboto"/>
              </a:rPr>
              <a:t>OUT</a:t>
            </a:r>
            <a:r>
              <a:rPr b="0" i="0" lang="en" sz="1400" u="none" cap="none" strike="noStrike">
                <a:solidFill>
                  <a:srgbClr val="172B4D"/>
                </a:solidFill>
                <a:highlight>
                  <a:srgbClr val="F4F5F7"/>
                </a:highlight>
                <a:latin typeface="Roboto"/>
                <a:ea typeface="Roboto"/>
                <a:cs typeface="Roboto"/>
                <a:sym typeface="Roboto"/>
              </a:rPr>
              <a:t> param1 </a:t>
            </a:r>
            <a:r>
              <a:rPr b="0" i="0" lang="en" sz="1400" u="none" cap="none" strike="noStrike">
                <a:solidFill>
                  <a:srgbClr val="834689"/>
                </a:solidFill>
                <a:highlight>
                  <a:srgbClr val="F4F5F7"/>
                </a:highlight>
                <a:latin typeface="Roboto"/>
                <a:ea typeface="Roboto"/>
                <a:cs typeface="Roboto"/>
                <a:sym typeface="Roboto"/>
              </a:rPr>
              <a:t>INT </a:t>
            </a:r>
            <a:r>
              <a:rPr b="0" i="0" lang="en" sz="1400" u="none" cap="none" strike="noStrike">
                <a:solidFill>
                  <a:srgbClr val="172B4D"/>
                </a:solidFill>
                <a:highlight>
                  <a:srgbClr val="F4F5F7"/>
                </a:highlight>
                <a:latin typeface="Roboto"/>
                <a:ea typeface="Roboto"/>
                <a:cs typeface="Roboto"/>
                <a:sym typeface="Roboto"/>
              </a:rPr>
              <a:t>) </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BEGIN</a:t>
            </a:r>
            <a:endParaRPr b="0" i="0" sz="1400" u="none" cap="none" strike="noStrike">
              <a:solidFill>
                <a:srgbClr val="0077AA"/>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SELECT</a:t>
            </a:r>
            <a:r>
              <a:rPr b="0" i="0" lang="en" sz="1400" u="none" cap="none" strike="noStrike">
                <a:solidFill>
                  <a:srgbClr val="172B4D"/>
                </a:solidFill>
                <a:highlight>
                  <a:srgbClr val="F4F5F7"/>
                </a:highlight>
                <a:latin typeface="Roboto"/>
                <a:ea typeface="Roboto"/>
                <a:cs typeface="Roboto"/>
                <a:sym typeface="Roboto"/>
              </a:rPr>
              <a:t> count(*) into param1 </a:t>
            </a:r>
            <a:r>
              <a:rPr b="0" i="0" lang="en" sz="1400" u="none" cap="none" strike="noStrike">
                <a:solidFill>
                  <a:srgbClr val="0077AA"/>
                </a:solidFill>
                <a:highlight>
                  <a:srgbClr val="F4F5F7"/>
                </a:highlight>
                <a:latin typeface="Roboto"/>
                <a:ea typeface="Roboto"/>
                <a:cs typeface="Roboto"/>
                <a:sym typeface="Roboto"/>
              </a:rPr>
              <a:t>FROM</a:t>
            </a:r>
            <a:r>
              <a:rPr b="0" i="0" lang="en" sz="1400" u="none" cap="none" strike="noStrike">
                <a:solidFill>
                  <a:srgbClr val="172B4D"/>
                </a:solidFill>
                <a:highlight>
                  <a:srgbClr val="F4F5F7"/>
                </a:highlight>
                <a:latin typeface="Roboto"/>
                <a:ea typeface="Roboto"/>
                <a:cs typeface="Roboto"/>
                <a:sym typeface="Roboto"/>
              </a:rPr>
              <a:t> bank.account;</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END</a:t>
            </a:r>
            <a:r>
              <a:rPr b="0" i="0" lang="en" sz="1400" u="none" cap="none" strike="noStrike">
                <a:solidFill>
                  <a:srgbClr val="172B4D"/>
                </a:solidFill>
                <a:highlight>
                  <a:srgbClr val="F4F5F7"/>
                </a:highlight>
                <a:latin typeface="Roboto"/>
                <a:ea typeface="Roboto"/>
                <a:cs typeface="Roboto"/>
                <a:sym typeface="Roboto"/>
              </a:rPr>
              <a:t> //</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DELIMITER </a:t>
            </a:r>
            <a:r>
              <a:rPr b="0" i="0" lang="en" sz="1400" u="none" cap="none" strike="noStrike">
                <a:solidFill>
                  <a:srgbClr val="172B4D"/>
                </a:solidFill>
                <a:highlight>
                  <a:srgbClr val="F4F5F7"/>
                </a:highlight>
                <a:latin typeface="Roboto"/>
                <a:ea typeface="Roboto"/>
                <a:cs typeface="Roboto"/>
                <a:sym typeface="Roboto"/>
              </a:rPr>
              <a:t>;</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0077AA"/>
                </a:solidFill>
                <a:highlight>
                  <a:srgbClr val="F4F5F7"/>
                </a:highlight>
                <a:latin typeface="Roboto"/>
                <a:ea typeface="Roboto"/>
                <a:cs typeface="Roboto"/>
                <a:sym typeface="Roboto"/>
              </a:rPr>
              <a:t>CALL</a:t>
            </a:r>
            <a:r>
              <a:rPr b="0" i="0" lang="en" sz="1400" u="none" cap="none" strike="noStrike">
                <a:solidFill>
                  <a:srgbClr val="172B4D"/>
                </a:solidFill>
                <a:highlight>
                  <a:srgbClr val="F4F5F7"/>
                </a:highlight>
                <a:latin typeface="Roboto"/>
                <a:ea typeface="Roboto"/>
                <a:cs typeface="Roboto"/>
                <a:sym typeface="Roboto"/>
              </a:rPr>
              <a:t> number_of_rows_proc(@x);</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400" u="none" cap="none" strike="noStrike">
                <a:solidFill>
                  <a:srgbClr val="172B4D"/>
                </a:solidFill>
                <a:highlight>
                  <a:srgbClr val="F4F5F7"/>
                </a:highlight>
                <a:latin typeface="Roboto"/>
                <a:ea typeface="Roboto"/>
                <a:cs typeface="Roboto"/>
                <a:sym typeface="Roboto"/>
              </a:rPr>
              <a:t>Select @x</a:t>
            </a:r>
            <a:endParaRPr b="0" i="0" sz="1400" u="none" cap="none" strike="noStrike">
              <a:solidFill>
                <a:srgbClr val="172B4D"/>
              </a:solidFill>
              <a:highlight>
                <a:srgbClr val="F4F5F7"/>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g54011e9461_0_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FUNCTIONS</a:t>
            </a:r>
            <a:endParaRPr b="0" i="0" sz="2100" u="none" cap="none" strike="noStrike">
              <a:solidFill>
                <a:srgbClr val="2DC5FA"/>
              </a:solidFill>
              <a:latin typeface="Montserrat"/>
              <a:ea typeface="Montserrat"/>
              <a:cs typeface="Montserrat"/>
              <a:sym typeface="Montserrat"/>
            </a:endParaRPr>
          </a:p>
        </p:txBody>
      </p:sp>
      <p:sp>
        <p:nvSpPr>
          <p:cNvPr id="278" name="Google Shape;278;g54011e9461_0_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9" name="Google Shape;279;g54011e9461_0_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They are sets of commands that we want to use frequently.</a:t>
            </a:r>
            <a:endParaRPr b="0" i="0" sz="1800" u="none" cap="none" strike="noStrike">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Clr>
                <a:srgbClr val="000000"/>
              </a:buClr>
              <a:buSzPts val="900"/>
              <a:buFont typeface="Arial"/>
              <a:buNone/>
            </a:pPr>
            <a:r>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9900FF"/>
                </a:solidFill>
                <a:highlight>
                  <a:srgbClr val="F4F5F7"/>
                </a:highlight>
                <a:latin typeface="Roboto Mono"/>
                <a:ea typeface="Roboto Mono"/>
                <a:cs typeface="Roboto Mono"/>
                <a:sym typeface="Roboto Mono"/>
              </a:rPr>
              <a:t>create function</a:t>
            </a:r>
            <a:r>
              <a:rPr b="1" i="0" lang="en" sz="1200" u="none" cap="none" strike="noStrike">
                <a:solidFill>
                  <a:srgbClr val="172B4D"/>
                </a:solidFill>
                <a:highlight>
                  <a:srgbClr val="F4F5F7"/>
                </a:highlight>
                <a:latin typeface="Roboto Mono"/>
                <a:ea typeface="Roboto Mono"/>
                <a:cs typeface="Roboto Mono"/>
                <a:sym typeface="Roboto Mono"/>
              </a:rPr>
              <a:t> function_name(var type)</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returns type deterministic</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9900FF"/>
                </a:solidFill>
                <a:highlight>
                  <a:srgbClr val="F4F5F7"/>
                </a:highlight>
                <a:latin typeface="Roboto Mono"/>
                <a:ea typeface="Roboto Mono"/>
                <a:cs typeface="Roboto Mono"/>
                <a:sym typeface="Roboto Mono"/>
              </a:rPr>
              <a:t>return </a:t>
            </a:r>
            <a:r>
              <a:rPr b="1" i="0" lang="en" sz="1200" u="none" cap="none" strike="noStrike">
                <a:solidFill>
                  <a:srgbClr val="172B4D"/>
                </a:solidFill>
                <a:highlight>
                  <a:srgbClr val="F4F5F7"/>
                </a:highlight>
                <a:latin typeface="Roboto Mono"/>
                <a:ea typeface="Roboto Mono"/>
                <a:cs typeface="Roboto Mono"/>
                <a:sym typeface="Roboto Mono"/>
              </a:rPr>
              <a:t>value</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create</a:t>
            </a:r>
            <a:r>
              <a:rPr b="0" i="0" lang="en" sz="1200" u="none" cap="none" strike="noStrike">
                <a:solidFill>
                  <a:srgbClr val="172B4D"/>
                </a:solidFill>
                <a:highlight>
                  <a:srgbClr val="F4F5F7"/>
                </a:highlight>
                <a:latin typeface="Roboto Mono"/>
                <a:ea typeface="Roboto Mono"/>
                <a:cs typeface="Roboto Mono"/>
                <a:sym typeface="Roboto Mono"/>
              </a:rPr>
              <a:t> </a:t>
            </a:r>
            <a:r>
              <a:rPr b="1" i="0" lang="en" sz="1200" u="none" cap="none" strike="noStrike">
                <a:solidFill>
                  <a:srgbClr val="172B4D"/>
                </a:solidFill>
                <a:highlight>
                  <a:srgbClr val="F4F5F7"/>
                </a:highlight>
                <a:latin typeface="Roboto Mono"/>
                <a:ea typeface="Roboto Mono"/>
                <a:cs typeface="Roboto Mono"/>
                <a:sym typeface="Roboto Mono"/>
              </a:rPr>
              <a:t>function</a:t>
            </a:r>
            <a:r>
              <a:rPr b="0" i="0" lang="en" sz="1200" u="none" cap="none" strike="noStrike">
                <a:solidFill>
                  <a:srgbClr val="172B4D"/>
                </a:solidFill>
                <a:highlight>
                  <a:srgbClr val="F4F5F7"/>
                </a:highlight>
                <a:latin typeface="Roboto Mono"/>
                <a:ea typeface="Roboto Mono"/>
                <a:cs typeface="Roboto Mono"/>
                <a:sym typeface="Roboto Mono"/>
              </a:rPr>
              <a:t> print_function (x </a:t>
            </a:r>
            <a:r>
              <a:rPr b="0" i="0" lang="en" sz="1200" u="none" cap="none" strike="noStrike">
                <a:solidFill>
                  <a:srgbClr val="999999"/>
                </a:solidFill>
                <a:highlight>
                  <a:srgbClr val="F4F5F7"/>
                </a:highlight>
                <a:latin typeface="Roboto Mono"/>
                <a:ea typeface="Roboto Mono"/>
                <a:cs typeface="Roboto Mono"/>
                <a:sym typeface="Roboto Mono"/>
              </a:rPr>
              <a:t>char</a:t>
            </a:r>
            <a:r>
              <a:rPr b="0" i="0" lang="en" sz="1200" u="none" cap="none" strike="noStrike">
                <a:solidFill>
                  <a:srgbClr val="172B4D"/>
                </a:solidFill>
                <a:highlight>
                  <a:srgbClr val="F4F5F7"/>
                </a:highlight>
                <a:latin typeface="Roboto Mono"/>
                <a:ea typeface="Roboto Mono"/>
                <a:cs typeface="Roboto Mono"/>
                <a:sym typeface="Roboto Mono"/>
              </a:rPr>
              <a:t>(</a:t>
            </a:r>
            <a:r>
              <a:rPr b="0" i="0" lang="en" sz="1200" u="none" cap="none" strike="noStrike">
                <a:solidFill>
                  <a:srgbClr val="009999"/>
                </a:solidFill>
                <a:highlight>
                  <a:srgbClr val="F4F5F7"/>
                </a:highlight>
                <a:latin typeface="Roboto Mono"/>
                <a:ea typeface="Roboto Mono"/>
                <a:cs typeface="Roboto Mono"/>
                <a:sym typeface="Roboto Mono"/>
              </a:rPr>
              <a:t>20</a:t>
            </a:r>
            <a:r>
              <a:rPr b="0" i="0" lang="en" sz="1200" u="none" cap="none" strike="noStrike">
                <a:solidFill>
                  <a:srgbClr val="172B4D"/>
                </a:solidFill>
                <a:highlight>
                  <a:srgbClr val="F4F5F7"/>
                </a:highlight>
                <a:latin typeface="Roboto Mono"/>
                <a:ea typeface="Roboto Mono"/>
                <a:cs typeface="Roboto Mono"/>
                <a:sym typeface="Roboto Mono"/>
              </a:rPr>
              <a:t>))</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returns</a:t>
            </a:r>
            <a:r>
              <a:rPr b="0" i="0" lang="en" sz="1200" u="none" cap="none" strike="noStrike">
                <a:solidFill>
                  <a:srgbClr val="172B4D"/>
                </a:solidFill>
                <a:highlight>
                  <a:srgbClr val="F4F5F7"/>
                </a:highlight>
                <a:latin typeface="Roboto Mono"/>
                <a:ea typeface="Roboto Mono"/>
                <a:cs typeface="Roboto Mono"/>
                <a:sym typeface="Roboto Mono"/>
              </a:rPr>
              <a:t> </a:t>
            </a:r>
            <a:r>
              <a:rPr b="0" i="0" lang="en" sz="1200" u="none" cap="none" strike="noStrike">
                <a:solidFill>
                  <a:srgbClr val="999999"/>
                </a:solidFill>
                <a:highlight>
                  <a:srgbClr val="F4F5F7"/>
                </a:highlight>
                <a:latin typeface="Roboto Mono"/>
                <a:ea typeface="Roboto Mono"/>
                <a:cs typeface="Roboto Mono"/>
                <a:sym typeface="Roboto Mono"/>
              </a:rPr>
              <a:t>char</a:t>
            </a:r>
            <a:r>
              <a:rPr b="0" i="0" lang="en" sz="1200" u="none" cap="none" strike="noStrike">
                <a:solidFill>
                  <a:srgbClr val="172B4D"/>
                </a:solidFill>
                <a:highlight>
                  <a:srgbClr val="F4F5F7"/>
                </a:highlight>
                <a:latin typeface="Roboto Mono"/>
                <a:ea typeface="Roboto Mono"/>
                <a:cs typeface="Roboto Mono"/>
                <a:sym typeface="Roboto Mono"/>
              </a:rPr>
              <a:t>(</a:t>
            </a:r>
            <a:r>
              <a:rPr b="0" i="0" lang="en" sz="1200" u="none" cap="none" strike="noStrike">
                <a:solidFill>
                  <a:srgbClr val="009999"/>
                </a:solidFill>
                <a:highlight>
                  <a:srgbClr val="F4F5F7"/>
                </a:highlight>
                <a:latin typeface="Roboto Mono"/>
                <a:ea typeface="Roboto Mono"/>
                <a:cs typeface="Roboto Mono"/>
                <a:sym typeface="Roboto Mono"/>
              </a:rPr>
              <a:t>50</a:t>
            </a:r>
            <a:r>
              <a:rPr b="0" i="0" lang="en" sz="1200" u="none" cap="none" strike="noStrike">
                <a:solidFill>
                  <a:srgbClr val="172B4D"/>
                </a:solidFill>
                <a:highlight>
                  <a:srgbClr val="F4F5F7"/>
                </a:highlight>
                <a:latin typeface="Roboto Mono"/>
                <a:ea typeface="Roboto Mono"/>
                <a:cs typeface="Roboto Mono"/>
                <a:sym typeface="Roboto Mono"/>
              </a:rPr>
              <a:t>) </a:t>
            </a:r>
            <a:r>
              <a:rPr b="1" i="0" lang="en" sz="1200" u="none" cap="none" strike="noStrike">
                <a:solidFill>
                  <a:srgbClr val="172B4D"/>
                </a:solidFill>
                <a:highlight>
                  <a:srgbClr val="F4F5F7"/>
                </a:highlight>
                <a:latin typeface="Roboto Mono"/>
                <a:ea typeface="Roboto Mono"/>
                <a:cs typeface="Roboto Mono"/>
                <a:sym typeface="Roboto Mono"/>
              </a:rPr>
              <a:t>deterministic</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return</a:t>
            </a:r>
            <a:r>
              <a:rPr b="0" i="0" lang="en" sz="1200" u="none" cap="none" strike="noStrike">
                <a:solidFill>
                  <a:srgbClr val="172B4D"/>
                </a:solidFill>
                <a:highlight>
                  <a:srgbClr val="F4F5F7"/>
                </a:highlight>
                <a:latin typeface="Roboto Mono"/>
                <a:ea typeface="Roboto Mono"/>
                <a:cs typeface="Roboto Mono"/>
                <a:sym typeface="Roboto Mono"/>
              </a:rPr>
              <a:t> concat(</a:t>
            </a:r>
            <a:r>
              <a:rPr b="0" i="0" lang="en" sz="1200" u="none" cap="none" strike="noStrike">
                <a:solidFill>
                  <a:srgbClr val="BB8844"/>
                </a:solidFill>
                <a:highlight>
                  <a:srgbClr val="F4F5F7"/>
                </a:highlight>
                <a:latin typeface="Roboto Mono"/>
                <a:ea typeface="Roboto Mono"/>
                <a:cs typeface="Roboto Mono"/>
                <a:sym typeface="Roboto Mono"/>
              </a:rPr>
              <a:t>'Iron'</a:t>
            </a:r>
            <a:r>
              <a:rPr b="0" i="0" lang="en" sz="1200" u="none" cap="none" strike="noStrike">
                <a:solidFill>
                  <a:srgbClr val="172B4D"/>
                </a:solidFill>
                <a:highlight>
                  <a:srgbClr val="F4F5F7"/>
                </a:highlight>
                <a:latin typeface="Roboto Mono"/>
                <a:ea typeface="Roboto Mono"/>
                <a:cs typeface="Roboto Mono"/>
                <a:sym typeface="Roboto Mono"/>
              </a:rPr>
              <a:t>, x, </a:t>
            </a:r>
            <a:r>
              <a:rPr b="0" i="0" lang="en" sz="1200" u="none" cap="none" strike="noStrike">
                <a:solidFill>
                  <a:srgbClr val="BB8844"/>
                </a:solidFill>
                <a:highlight>
                  <a:srgbClr val="F4F5F7"/>
                </a:highlight>
                <a:latin typeface="Roboto Mono"/>
                <a:ea typeface="Roboto Mono"/>
                <a:cs typeface="Roboto Mono"/>
                <a:sym typeface="Roboto Mono"/>
              </a:rPr>
              <a:t>'!'</a:t>
            </a:r>
            <a:r>
              <a:rPr b="0" i="0" lang="en" sz="1200" u="none" cap="none" strike="noStrike">
                <a:solidFill>
                  <a:srgbClr val="172B4D"/>
                </a:solidFill>
                <a:highlight>
                  <a:srgbClr val="F4F5F7"/>
                </a:highlight>
                <a:latin typeface="Roboto Mono"/>
                <a:ea typeface="Roboto Mono"/>
                <a:cs typeface="Roboto Mono"/>
                <a:sym typeface="Roboto Mono"/>
              </a:rPr>
              <a:t>);</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chemeClr val="dk1"/>
              </a:buClr>
              <a:buSzPts val="1100"/>
              <a:buFont typeface="Arial"/>
              <a:buNone/>
            </a:pPr>
            <a:r>
              <a:rPr b="1" i="0" lang="en" sz="1200" u="none" cap="none" strike="noStrike">
                <a:solidFill>
                  <a:srgbClr val="172B4D"/>
                </a:solidFill>
                <a:highlight>
                  <a:srgbClr val="F4F5F7"/>
                </a:highlight>
                <a:latin typeface="Roboto Mono"/>
                <a:ea typeface="Roboto Mono"/>
                <a:cs typeface="Roboto Mono"/>
                <a:sym typeface="Roboto Mono"/>
              </a:rPr>
              <a:t>select</a:t>
            </a:r>
            <a:r>
              <a:rPr b="0" i="0" lang="en" sz="1200" u="none" cap="none" strike="noStrike">
                <a:solidFill>
                  <a:srgbClr val="172B4D"/>
                </a:solidFill>
                <a:highlight>
                  <a:srgbClr val="F4F5F7"/>
                </a:highlight>
                <a:latin typeface="Roboto Mono"/>
                <a:ea typeface="Roboto Mono"/>
                <a:cs typeface="Roboto Mono"/>
                <a:sym typeface="Roboto Mono"/>
              </a:rPr>
              <a:t> print_function(</a:t>
            </a:r>
            <a:r>
              <a:rPr b="0" i="0" lang="en" sz="1200" u="none" cap="none" strike="noStrike">
                <a:solidFill>
                  <a:srgbClr val="BB8844"/>
                </a:solidFill>
                <a:highlight>
                  <a:srgbClr val="F4F5F7"/>
                </a:highlight>
                <a:latin typeface="Roboto Mono"/>
                <a:ea typeface="Roboto Mono"/>
                <a:cs typeface="Roboto Mono"/>
                <a:sym typeface="Roboto Mono"/>
              </a:rPr>
              <a:t>'hack'</a:t>
            </a:r>
            <a:r>
              <a:rPr b="0" i="0" lang="en" sz="1200" u="none" cap="none" strike="noStrike">
                <a:solidFill>
                  <a:srgbClr val="172B4D"/>
                </a:solidFill>
                <a:highlight>
                  <a:srgbClr val="F4F5F7"/>
                </a:highlight>
                <a:latin typeface="Roboto Mono"/>
                <a:ea typeface="Roboto Mono"/>
                <a:cs typeface="Roboto Mono"/>
                <a:sym typeface="Roboto Mono"/>
              </a:rPr>
              <a:t>);</a:t>
            </a:r>
            <a:endParaRPr b="0"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